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7" r:id="rId3"/>
    <p:sldId id="266" r:id="rId4"/>
    <p:sldId id="264" r:id="rId5"/>
    <p:sldId id="263" r:id="rId6"/>
    <p:sldId id="270" r:id="rId7"/>
    <p:sldId id="274" r:id="rId8"/>
    <p:sldId id="257" r:id="rId9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68" tIns="45733" rIns="91468" bIns="45733" rtlCol="0"/>
          <a:lstStyle>
            <a:lvl1pPr algn="r">
              <a:defRPr sz="1200"/>
            </a:lvl1pPr>
          </a:lstStyle>
          <a:p>
            <a:fld id="{C58660F4-2BC5-4523-93B2-64A9AB881613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8" tIns="45733" rIns="91468" bIns="457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68" tIns="45733" rIns="91468" bIns="4573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2"/>
          </a:xfrm>
          <a:prstGeom prst="rect">
            <a:avLst/>
          </a:prstGeom>
        </p:spPr>
        <p:txBody>
          <a:bodyPr vert="horz" lIns="91468" tIns="45733" rIns="91468" bIns="45733" rtlCol="0" anchor="b"/>
          <a:lstStyle>
            <a:lvl1pPr algn="r">
              <a:defRPr sz="1200"/>
            </a:lvl1pPr>
          </a:lstStyle>
          <a:p>
            <a:fld id="{4EAB7A4E-61C5-48FD-90F0-CC14881FC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DC23-48C5-4854-BBE6-9D9B10AC79F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3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DC23-48C5-4854-BBE6-9D9B10AC79F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DC23-48C5-4854-BBE6-9D9B10AC79F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DC23-48C5-4854-BBE6-9D9B10AC79F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3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0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24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6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7674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-4774688" y="4218319"/>
            <a:ext cx="5200906" cy="5973473"/>
            <a:chOff x="386535" y="456515"/>
            <a:chExt cx="4586098" cy="5324890"/>
          </a:xfrm>
          <a:blipFill>
            <a:blip r:embed="rId2"/>
            <a:stretch>
              <a:fillRect/>
            </a:stretch>
          </a:blipFill>
        </p:grpSpPr>
        <p:sp>
          <p:nvSpPr>
            <p:cNvPr id="7" name="Шестиугольник 6"/>
            <p:cNvSpPr/>
            <p:nvPr/>
          </p:nvSpPr>
          <p:spPr>
            <a:xfrm>
              <a:off x="386535" y="456515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8" name="Шестиугольник 7"/>
            <p:cNvSpPr/>
            <p:nvPr/>
          </p:nvSpPr>
          <p:spPr>
            <a:xfrm>
              <a:off x="1286635" y="960095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386535" y="1417295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1286635" y="194168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1286635" y="293179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2" name="Шестиугольник 11"/>
            <p:cNvSpPr/>
            <p:nvPr/>
          </p:nvSpPr>
          <p:spPr>
            <a:xfrm>
              <a:off x="2175350" y="1450915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2175350" y="243250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4" name="Шестиугольник 13"/>
            <p:cNvSpPr/>
            <p:nvPr/>
          </p:nvSpPr>
          <p:spPr>
            <a:xfrm>
              <a:off x="2175350" y="34226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>
            <a:xfrm>
              <a:off x="386535" y="2413386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>
            <a:xfrm>
              <a:off x="3041830" y="291749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7" name="Шестиугольник 16"/>
            <p:cNvSpPr/>
            <p:nvPr/>
          </p:nvSpPr>
          <p:spPr>
            <a:xfrm>
              <a:off x="3041830" y="390760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8" name="Шестиугольник 17"/>
            <p:cNvSpPr/>
            <p:nvPr/>
          </p:nvSpPr>
          <p:spPr>
            <a:xfrm>
              <a:off x="3057265" y="4867005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3911929" y="342298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20" name="Шестиугольник 19"/>
            <p:cNvSpPr/>
            <p:nvPr/>
          </p:nvSpPr>
          <p:spPr>
            <a:xfrm>
              <a:off x="3911929" y="441309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21" name="Шестиугольник 20"/>
            <p:cNvSpPr/>
            <p:nvPr/>
          </p:nvSpPr>
          <p:spPr>
            <a:xfrm>
              <a:off x="2175350" y="436480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>
            <a:xfrm>
              <a:off x="1285345" y="3883569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  <p:sp>
          <p:nvSpPr>
            <p:cNvPr id="23" name="Шестиугольник 22"/>
            <p:cNvSpPr/>
            <p:nvPr/>
          </p:nvSpPr>
          <p:spPr>
            <a:xfrm>
              <a:off x="397323" y="3374173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62"/>
              <a:endParaRPr lang="ru-RU" kern="0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714"/>
            <a:ext cx="5186026" cy="50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19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C2F171-527D-43D8-993F-18B2521CE7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8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2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2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224D47-6DC8-421D-8F89-52B9C1F727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9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2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759F25-C0CF-4C90-BAEA-BF7686CEF3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4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2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2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8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6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8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8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C20F43-5FD8-469D-B674-E5444B984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35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DFF416-0724-463C-BBF6-E58603253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9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2847DE-3120-4398-A745-0FA8F4916C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5805" y="0"/>
            <a:ext cx="27011" cy="5143500"/>
          </a:xfrm>
          <a:prstGeom prst="rect">
            <a:avLst/>
          </a:prstGeom>
          <a:solidFill>
            <a:srgbClr val="235789"/>
          </a:solidFill>
          <a:ln>
            <a:solidFill>
              <a:srgbClr val="235789"/>
            </a:solidFill>
          </a:ln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03859" y="0"/>
            <a:ext cx="27011" cy="5143500"/>
          </a:xfrm>
          <a:prstGeom prst="rect">
            <a:avLst/>
          </a:prstGeom>
          <a:solidFill>
            <a:srgbClr val="235789"/>
          </a:solidFill>
          <a:ln>
            <a:solidFill>
              <a:srgbClr val="235789"/>
            </a:solidFill>
          </a:ln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11913" y="0"/>
            <a:ext cx="27011" cy="5143500"/>
          </a:xfrm>
          <a:prstGeom prst="rect">
            <a:avLst/>
          </a:prstGeom>
          <a:solidFill>
            <a:srgbClr val="235789"/>
          </a:solidFill>
          <a:ln>
            <a:solidFill>
              <a:srgbClr val="235789"/>
            </a:solidFill>
          </a:ln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" y="4245548"/>
            <a:ext cx="7265838" cy="539875"/>
          </a:xfrm>
          <a:prstGeom prst="rect">
            <a:avLst/>
          </a:prstGeom>
          <a:solidFill>
            <a:srgbClr val="235789"/>
          </a:solidFill>
          <a:ln>
            <a:solidFill>
              <a:srgbClr val="235789"/>
            </a:solidFill>
          </a:ln>
          <a:effectLst>
            <a:outerShdw blurRad="1397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sz="3300" kern="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8894168" y="0"/>
            <a:ext cx="27011" cy="5143500"/>
          </a:xfrm>
          <a:prstGeom prst="rect">
            <a:avLst/>
          </a:prstGeom>
          <a:solidFill>
            <a:srgbClr val="235789"/>
          </a:solidFill>
          <a:ln>
            <a:solidFill>
              <a:srgbClr val="235789"/>
            </a:solidFill>
          </a:ln>
          <a:effectLst>
            <a:outerShdw blurRad="63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61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2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F1466A-86CB-4B72-A081-B63DEEDFE5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26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90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90" y="45958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90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4" indent="0">
              <a:buNone/>
              <a:defRPr sz="900"/>
            </a:lvl5pPr>
            <a:lvl6pPr marL="2285905" indent="0">
              <a:buNone/>
              <a:defRPr sz="900"/>
            </a:lvl6pPr>
            <a:lvl7pPr marL="2743086" indent="0">
              <a:buNone/>
              <a:defRPr sz="900"/>
            </a:lvl7pPr>
            <a:lvl8pPr marL="3200266" indent="0">
              <a:buNone/>
              <a:defRPr sz="900"/>
            </a:lvl8pPr>
            <a:lvl9pPr marL="3657448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9E06D2-1A53-498B-A31C-3379123757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3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CEEB4C-8003-4BB4-BFBD-9DEAD76161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3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154783"/>
            <a:ext cx="2057400" cy="329088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54783"/>
            <a:ext cx="6019799" cy="329088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E4713E-CF67-490F-BB21-BB797F22F9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986376-2E84-4EC1-86A0-803C88FC3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19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81978"/>
          </a:xfrm>
          <a:prstGeom prst="rect">
            <a:avLst/>
          </a:prstGeom>
          <a:solidFill>
            <a:srgbClr val="C7C7C7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914362"/>
            <a:endParaRPr lang="ru-RU" kern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098"/>
            <a:ext cx="9144000" cy="68088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976677" y="3405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235789"/>
                </a:solidFill>
              </a:defRPr>
            </a:lvl1pPr>
          </a:lstStyle>
          <a:p>
            <a:pPr>
              <a:defRPr/>
            </a:pPr>
            <a:fld id="{91986376-2E84-4EC1-86A0-803C88FC32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8991503" y="304023"/>
            <a:ext cx="0" cy="323961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 bwMode="auto">
          <a:xfrm>
            <a:off x="121184" y="4461429"/>
            <a:ext cx="0" cy="682071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49" y="1667958"/>
            <a:ext cx="246239" cy="2274992"/>
          </a:xfrm>
          <a:prstGeom prst="rect">
            <a:avLst/>
          </a:prstGeom>
          <a:noFill/>
        </p:spPr>
        <p:txBody>
          <a:bodyPr vert="vert270" wrap="none" lIns="68589" tIns="34295" rIns="68589" bIns="34295" rtlCol="0">
            <a:spAutoFit/>
          </a:bodyPr>
          <a:lstStyle/>
          <a:p>
            <a:pPr defTabSz="914362"/>
            <a:r>
              <a:rPr lang="ru-RU" sz="700" kern="0" dirty="0">
                <a:solidFill>
                  <a:srgbClr val="235789"/>
                </a:solidFill>
              </a:rPr>
              <a:t>Управление экономического развития Липецкой области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 bwMode="auto">
          <a:xfrm>
            <a:off x="121184" y="701822"/>
            <a:ext cx="0" cy="682071"/>
          </a:xfrm>
          <a:prstGeom prst="line">
            <a:avLst/>
          </a:prstGeom>
          <a:ln w="12700">
            <a:solidFill>
              <a:srgbClr val="235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8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5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7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6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9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9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7595-3080-42F5-A3B9-36FF2200BD92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3B63-31EB-4A4A-911C-A238FA412D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2" y="4767263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2">
              <a:defRPr/>
            </a:pPr>
            <a:fld id="{5E6D31D6-A276-4896-9946-8D38491CC0A7}" type="datetime1">
              <a:rPr lang="ru-RU" kern="0" smtClean="0">
                <a:solidFill>
                  <a:prstClr val="black">
                    <a:tint val="75000"/>
                  </a:prstClr>
                </a:solidFill>
              </a:rPr>
              <a:pPr defTabSz="914362">
                <a:defRPr/>
              </a:pPr>
              <a:t>18.01.2023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2" y="4767263"/>
            <a:ext cx="2895599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2">
              <a:defRPr/>
            </a:pPr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2">
              <a:defRPr/>
            </a:pPr>
            <a:fld id="{91986376-2E84-4EC1-86A0-803C88FC32E6}" type="slidenum">
              <a:rPr lang="ru-RU" kern="0">
                <a:solidFill>
                  <a:prstClr val="black">
                    <a:tint val="75000"/>
                  </a:prstClr>
                </a:solidFill>
              </a:rPr>
              <a:pPr defTabSz="914362">
                <a:defRPr/>
              </a:pPr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362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2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8" algn="l" defTabSz="914362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134" indent="-228591" algn="l" defTabSz="914362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2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8" y="-1931"/>
            <a:ext cx="4838642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1724" y="1491630"/>
            <a:ext cx="6156176" cy="264568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68567" tIns="34283" rIns="68567" bIns="34283" rtlCol="0" anchor="ctr"/>
          <a:lstStyle/>
          <a:p>
            <a:pPr lvl="0" algn="ctr"/>
            <a:r>
              <a:rPr lang="ru-RU" sz="2700" b="1" kern="0" dirty="0">
                <a:solidFill>
                  <a:srgbClr val="235789"/>
                </a:solidFill>
              </a:rPr>
              <a:t>Среднесписочная численность  работников </a:t>
            </a:r>
          </a:p>
          <a:p>
            <a:pPr lvl="0" algn="ctr"/>
            <a:r>
              <a:rPr lang="ru-RU" sz="2700" b="1" kern="0" dirty="0">
                <a:solidFill>
                  <a:srgbClr val="235789"/>
                </a:solidFill>
              </a:rPr>
              <a:t>Методология </a:t>
            </a:r>
          </a:p>
          <a:p>
            <a:pPr lvl="0" algn="ctr"/>
            <a:r>
              <a:rPr lang="ru-RU" sz="2700" b="1" kern="0" dirty="0">
                <a:solidFill>
                  <a:srgbClr val="235789"/>
                </a:solidFill>
              </a:rPr>
              <a:t>Расчет</a:t>
            </a:r>
          </a:p>
          <a:p>
            <a:pPr algn="ctr" defTabSz="914324" fontAlgn="base">
              <a:spcBef>
                <a:spcPct val="0"/>
              </a:spcBef>
              <a:spcAft>
                <a:spcPct val="0"/>
              </a:spcAft>
            </a:pPr>
            <a:endParaRPr lang="ru-RU" sz="2700" kern="0" dirty="0">
              <a:solidFill>
                <a:srgbClr val="235789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740"/>
            <a:ext cx="1952364" cy="41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8494" r="11566" b="25761"/>
          <a:stretch/>
        </p:blipFill>
        <p:spPr bwMode="auto">
          <a:xfrm>
            <a:off x="1320144" y="1419622"/>
            <a:ext cx="6780247" cy="32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42" y="-71437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740"/>
            <a:ext cx="1952364" cy="41846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776" y="894497"/>
            <a:ext cx="943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2022 году среднесписочная численность  указывалась в  отчете 4-ФСС.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2023 года единая форма отчетности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ЕФС-1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6244" y="-1167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Среднесписочная численность работников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5894" y="325497"/>
            <a:ext cx="9396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Росстата от 29.07.2022 №532, </a:t>
            </a:r>
          </a:p>
          <a:p>
            <a:pPr lvl="0" algn="ctr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Росстата от 30.11.2022  № 872  «Указания по заполнению форм 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стат. наблюдения…»*)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7397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Вступил в силу 01.01.2023г.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22136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451034"/>
            <a:ext cx="917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«Среднесписочная численность работников»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среднесписочная численность работников, рассчитанная в соответствии с утвержденными Росстатом формами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стат. наблюдения и указаниями по их заполнению за период с начала года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47664" y="2211334"/>
            <a:ext cx="18002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7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нсультант Плюс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4" t="48381"/>
          <a:stretch/>
        </p:blipFill>
        <p:spPr bwMode="auto">
          <a:xfrm>
            <a:off x="3269410" y="1873904"/>
            <a:ext cx="3246805" cy="86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8" y="-595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740"/>
            <a:ext cx="1952364" cy="41846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43608" y="4284843"/>
            <a:ext cx="70567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744" y="81139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Шаг 1. Среднесписочная численность полностью занятых работников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03" y="3486368"/>
            <a:ext cx="907422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15000"/>
              </a:lnSpc>
              <a:spcAft>
                <a:spcPts val="75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списочного состава за выходной или праздничный (нерабочий) день принимается равной списочной численности работников за предшествующий рабочий день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262" y="1070159"/>
            <a:ext cx="2451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 по 30 или 31 число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февраля - по 28 или 29 число), 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вкл. праздничные (нерабочие) и выходные дни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68" y="3147814"/>
            <a:ext cx="1806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52973" y="918572"/>
            <a:ext cx="2784358" cy="10110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39999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3000">
                  <a:schemeClr val="accent6">
                    <a:lumMod val="20000"/>
                    <a:lumOff val="80000"/>
                  </a:schemeClr>
                </a:gs>
                <a:gs pos="83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 contourW="12700">
            <a:bevelT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09466" y="1542395"/>
            <a:ext cx="2657850" cy="911248"/>
            <a:chOff x="77668" y="1107379"/>
            <a:chExt cx="2520280" cy="77649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7668" y="1107379"/>
              <a:ext cx="2520280" cy="776496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  <a:alpha val="99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39999">
                  <a:schemeClr val="accent6">
                    <a:lumMod val="40000"/>
                    <a:lumOff val="60000"/>
                  </a:schemeClr>
                </a:gs>
                <a:gs pos="70000">
                  <a:schemeClr val="accent6">
                    <a:lumMod val="20000"/>
                    <a:lumOff val="80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</a:gsLst>
              <a:lin ang="10800000" scaled="1"/>
              <a:tileRect/>
            </a:gradFill>
            <a:ln>
              <a:gradFill>
                <a:gsLst>
                  <a:gs pos="0">
                    <a:schemeClr val="bg1">
                      <a:lumMod val="0"/>
                      <a:lumOff val="100000"/>
                    </a:schemeClr>
                  </a:gs>
                  <a:gs pos="95002">
                    <a:schemeClr val="bg1"/>
                  </a:gs>
                  <a:gs pos="68750">
                    <a:srgbClr val="FDE6D2">
                      <a:lumMod val="0"/>
                      <a:lumOff val="100000"/>
                    </a:srgbClr>
                  </a:gs>
                  <a:gs pos="53000">
                    <a:srgbClr val="FFF8F3"/>
                  </a:gs>
                  <a:gs pos="41661">
                    <a:srgbClr val="FFFAF6"/>
                  </a:gs>
                  <a:gs pos="37922">
                    <a:srgbClr val="FFFAF7"/>
                  </a:gs>
                  <a:gs pos="27488">
                    <a:srgbClr val="FFFBF9"/>
                  </a:gs>
                  <a:gs pos="8321">
                    <a:srgbClr val="FFFEFD"/>
                  </a:gs>
                  <a:gs pos="8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0"/>
                      <a:lumOff val="100000"/>
                    </a:schemeClr>
                  </a:gs>
                </a:gsLst>
                <a:lin ang="5400000" scaled="0"/>
              </a:gradFill>
            </a:ln>
            <a:scene3d>
              <a:camera prst="orthographicFront"/>
              <a:lightRig rig="threePt" dir="t"/>
            </a:scene3d>
            <a:sp3d extrusionH="76200" contourW="12700">
              <a:bevelT w="25400"/>
              <a:extrusionClr>
                <a:schemeClr val="accent6">
                  <a:lumMod val="40000"/>
                  <a:lumOff val="60000"/>
                </a:schemeClr>
              </a:extrusionClr>
              <a:contourClr>
                <a:schemeClr val="accent6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066" y="1107379"/>
              <a:ext cx="24248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cs typeface="Times New Roman" panose="02020603050405020304" pitchFamily="18" charset="0"/>
                </a:rPr>
                <a:t>Среднесписочная численность полностью занятых работников за месяц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682388" y="947049"/>
            <a:ext cx="2774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cs typeface="Times New Roman" panose="02020603050405020304" pitchFamily="18" charset="0"/>
              </a:rPr>
              <a:t>Сумма списочной численности полностью занятых работников за каждый календарный день месяца</a:t>
            </a:r>
          </a:p>
        </p:txBody>
      </p:sp>
    </p:spTree>
    <p:extLst>
      <p:ext uri="{BB962C8B-B14F-4D97-AF65-F5344CB8AC3E}">
        <p14:creationId xmlns:p14="http://schemas.microsoft.com/office/powerpoint/2010/main" val="6339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8" y="8746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740"/>
            <a:ext cx="1952364" cy="41846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34761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43608" y="4284843"/>
            <a:ext cx="70567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9712" y="57247"/>
            <a:ext cx="7308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Шаг 2. Средняя численность работников, работающих на условиях неполного рабочего времени </a:t>
            </a:r>
          </a:p>
        </p:txBody>
      </p:sp>
      <p:pic>
        <p:nvPicPr>
          <p:cNvPr id="13" name="Консультант Плюс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8" y="1855233"/>
            <a:ext cx="3630295" cy="157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Консультант Плюс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6" y="3560783"/>
            <a:ext cx="3623310" cy="1448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6351" y="504328"/>
            <a:ext cx="9181656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работавшие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рабочее время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трудовым договором, штатным расписанием или переведенные с письменного согласия работника на неполное рабочее время, при определении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среднесписочной численности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пропорционально отработанному времени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исходя из продолжительности рабочего времени, установленной трудовым договором, штатным расписанием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(согласно п. 77.3  Указаний №872)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lnSpc>
                <a:spcPct val="115000"/>
              </a:lnSpc>
              <a:spcAft>
                <a:spcPts val="750"/>
              </a:spcAft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может быть заполнен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десятичными знаками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п. 75  Указаний №872)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!!!!!!!!!!!!!!!!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4982" y="2131141"/>
            <a:ext cx="4949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Исчисляется общее количество человеко-дней, отработанных этими работниками, путем деления общего числа отработанных человеко-часов в отчетном месяце на продолжительность рабочего дня исходя из продолжительности рабочей недели, например: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часов - на 8 часов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 или на 6,67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часов - на 7,2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 или на 6 часов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часа - на 4,8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 или на 4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часов - на 3,6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 или на 3 часа (при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рабочей неделе)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0322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8" y="8746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447"/>
            <a:ext cx="1952364" cy="41846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34761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043608" y="4284843"/>
            <a:ext cx="705678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ru-RU" sz="1400" b="1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fontAlgn="ctr"/>
            <a:endParaRPr lang="ru-RU" sz="1400" b="1" dirty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fontAlgn="ctr"/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расчет списочной численности  включаются:</a:t>
            </a:r>
          </a:p>
          <a:p>
            <a:pPr fontAlgn="ctr"/>
            <a:r>
              <a:rPr lang="ru-RU" sz="1200" dirty="0" smtClean="0">
                <a:latin typeface="Times New Roman"/>
                <a:ea typeface="Times New Roman"/>
              </a:rPr>
              <a:t>наемные работники, работавшие по трудовому договору и выполнявшие постоянную, временную или сезонную работу один день и более, а также работавшие собственники организаций, получившие заработную плату в данной организации</a:t>
            </a:r>
          </a:p>
          <a:p>
            <a:pPr fontAlgn="ctr"/>
            <a:r>
              <a:rPr lang="ru-RU" sz="1200" dirty="0" smtClean="0">
                <a:latin typeface="Times New Roman"/>
                <a:ea typeface="Times New Roman"/>
              </a:rPr>
              <a:t>Целыми единицами </a:t>
            </a:r>
            <a:r>
              <a:rPr lang="ru-RU" sz="1200" b="1" dirty="0" smtClean="0">
                <a:latin typeface="Times New Roman"/>
                <a:ea typeface="Times New Roman"/>
              </a:rPr>
              <a:t>включаются :</a:t>
            </a:r>
          </a:p>
          <a:p>
            <a:pPr lvl="0" indent="-285750" font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принятые на работу на неполное рабочее время, а также принятые на половину ставки (оклада) в соответствии с трудовым договором или штатным расписанием;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находившиеся в отпусках по беременности и родам, в отпусках в связи с усыновлением ребенка со дня рождения усыновленного ребенка, а также в отпуске по уходу за ребенком ;</a:t>
            </a:r>
          </a:p>
          <a:p>
            <a:pPr marL="285750" lvl="0" indent="-285750" font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находившиеся в отпуске без сохранения заработной платы независимо от длительности отпуска;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др. </a:t>
            </a:r>
            <a:r>
              <a:rPr lang="ru-RU" sz="1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п. 75  Указаний № 872)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расчет списочной численности </a:t>
            </a:r>
            <a:r>
              <a:rPr lang="ru-RU" sz="1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 НАДО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включать работников:</a:t>
            </a:r>
            <a:endParaRPr lang="ru-RU" sz="1400" dirty="0">
              <a:ea typeface="Calibri"/>
              <a:cs typeface="Times New Roman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</a:rPr>
              <a:t>принятых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по совместительству из других организаций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выполняющих работу по договорам 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гражданско-правового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военнослужащих</a:t>
            </a: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 при исполнении ими обязанностей военной службы;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33333"/>
                </a:solidFill>
                <a:latin typeface="Times New Roman"/>
                <a:ea typeface="Times New Roman"/>
              </a:rPr>
              <a:t>и др.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п. 76 Указаний № 872)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 расчет 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среднесписочной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численности </a:t>
            </a:r>
            <a:r>
              <a:rPr lang="ru-RU" sz="14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 НАДО </a:t>
            </a:r>
            <a:r>
              <a:rPr lang="ru-RU" sz="1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включать работников</a:t>
            </a:r>
            <a:r>
              <a:rPr lang="ru-RU" sz="1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женщины</a:t>
            </a:r>
            <a:r>
              <a:rPr lang="ru-RU" sz="1200" dirty="0"/>
              <a:t>, находившиеся в отпусках по беременности и родам, лица, находившиеся в отпусках в связи с усыновлением ребенка со дня рождения усыновленного ребенка, а также в отпусках по уходу за ребенком (кроме работающих на условиях неполного рабочего времени или на дому с сохранением права на получение пособия по государственному социальному страхованию</a:t>
            </a:r>
            <a:r>
              <a:rPr lang="ru-RU" sz="1200" dirty="0" smtClean="0"/>
              <a:t>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работники</a:t>
            </a:r>
            <a:r>
              <a:rPr lang="ru-RU" sz="1200" dirty="0"/>
              <a:t>, обучающиеся в образовательных организациях и находившиеся в дополнительном отпуске без сохранения заработной </a:t>
            </a:r>
            <a:r>
              <a:rPr lang="ru-RU" sz="1200" dirty="0" smtClean="0"/>
              <a:t>   платы</a:t>
            </a:r>
            <a:r>
              <a:rPr lang="ru-RU" sz="1200" dirty="0"/>
              <a:t>, а также поступающие в образовательные организации, находившиеся в отпуске без сохранения заработной платы для сдачи вступительных экзаменов в соответствии с законодательством Российской Федерации</a:t>
            </a:r>
            <a:r>
              <a:rPr lang="ru-RU" sz="1200" dirty="0" smtClean="0"/>
              <a:t>.</a:t>
            </a:r>
          </a:p>
          <a:p>
            <a:r>
              <a:rPr lang="ru-RU" sz="1200" i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(п</a:t>
            </a:r>
            <a:r>
              <a:rPr lang="ru-RU" sz="1200" i="1" dirty="0">
                <a:solidFill>
                  <a:srgbClr val="333333"/>
                </a:solidFill>
                <a:latin typeface="Times New Roman"/>
                <a:ea typeface="Times New Roman"/>
              </a:rPr>
              <a:t>. 77.1 Указаний № </a:t>
            </a:r>
            <a:r>
              <a:rPr lang="ru-RU" sz="1200" i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872)</a:t>
            </a:r>
            <a:endParaRPr lang="ru-RU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333333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72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12" y="267494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261"/>
            <a:ext cx="1952364" cy="418465"/>
          </a:xfrm>
          <a:prstGeom prst="rect">
            <a:avLst/>
          </a:prstGeom>
          <a:solidFill>
            <a:srgbClr val="00CCFF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772937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Расчет среднесписочной численности с работниками на неполном времени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1376928"/>
            <a:ext cx="65410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</a:t>
            </a: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организации 5 работников в сентябре были заняты на работе неполное рабочее время: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работника отработали по 4 часа в день, каждый из них по 22 рабочих дня. </a:t>
            </a:r>
            <a:endParaRPr lang="en-US" alt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работника отработали по 3,2 часа в день 22, 10 и 5 рабочих дней соответственно.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Общее кол-во человеко-дней</a:t>
            </a:r>
            <a:r>
              <a:rPr lang="ru-RU" alt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4/8*22+4/8*22+3,2/8*22+3,2/8*10+3,2/8*5= </a:t>
            </a: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36,8 человеко-дней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численность не полностью занятых работников </a:t>
            </a:r>
            <a:r>
              <a:rPr lang="ru-RU" altLang="ru-RU" sz="1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36,8/22=</a:t>
            </a:r>
            <a:r>
              <a:rPr lang="ru-RU" altLang="ru-RU" sz="1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1,7 чел.</a:t>
            </a:r>
            <a:endParaRPr lang="ru-RU" alt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8CC7F5E-C1AE-4659-A913-E6B09AC38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58" y="-1931"/>
            <a:ext cx="4838642" cy="5143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7E1FBBB-A8DA-4081-B6D7-4FE97AA079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872"/>
            <a:ext cx="1952364" cy="418465"/>
          </a:xfrm>
          <a:prstGeom prst="rect">
            <a:avLst/>
          </a:prstGeom>
          <a:solidFill>
            <a:srgbClr val="00CCFF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00313"/>
            <a:ext cx="141685" cy="14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27560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</a:t>
            </a:r>
          </a:p>
          <a:p>
            <a:pPr indent="34290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01.02.2022 в организации 37 работников: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  <a:tabLst>
                <a:tab pos="3429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33 - с полным рабочим временем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  <a:tabLst>
                <a:tab pos="342900" algn="l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внешних совместителя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  <a:tabLst>
                <a:tab pos="342900" algn="l"/>
              </a:tabLst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неполным рабочим временем, отработавших в феврале 203 часа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 февраля одна из работниц ушла в декрет. 21 февраля на ее место принята другая работница.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феврале – 151 рабочий час.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Списочная численность полностью занятых работников: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  <a:tabLst>
                <a:tab pos="3429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1 - 16 и 21 - 28 февраля (24 дня) - 33 человека</a:t>
            </a:r>
          </a:p>
          <a:p>
            <a:pPr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  <a:tabLst>
                <a:tab pos="3429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17 - 20 февраля (4 дня) - 32 человека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ССЧ полностью занятых работников - 32,9 чел. ((24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x 33 чел. + 4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x 32 чел.) / 28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численность не полностью занятых работников - 1,3 чел. (203 ч / 151 ч).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ССЧ всех работников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34,2 чел. (32,9 + 1,3).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690831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Times New Roman"/>
              </a:rPr>
              <a:t>Расчет среднесписочной численности с работниками на неполном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898969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>
        <a:solidFill>
          <a:srgbClr val="235789"/>
        </a:solidFill>
        <a:ln>
          <a:noFill/>
        </a:ln>
        <a:effectLst>
          <a:outerShdw blurRad="88900" dist="88900" dir="5400000" algn="t" rotWithShape="0">
            <a:prstClr val="black">
              <a:alpha val="35000"/>
            </a:prstClr>
          </a:outerShdw>
        </a:effectLst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4017</TotalTime>
  <Words>878</Words>
  <Application>Microsoft Office PowerPoint</Application>
  <PresentationFormat>Экран (16:9)</PresentationFormat>
  <Paragraphs>78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Кычакова Елена Александровна</dc:creator>
  <cp:lastModifiedBy>админ</cp:lastModifiedBy>
  <cp:revision>80</cp:revision>
  <cp:lastPrinted>2022-12-23T07:21:07Z</cp:lastPrinted>
  <dcterms:created xsi:type="dcterms:W3CDTF">2021-10-25T17:03:25Z</dcterms:created>
  <dcterms:modified xsi:type="dcterms:W3CDTF">2023-01-18T05:50:44Z</dcterms:modified>
</cp:coreProperties>
</file>